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26"/>
  </p:notesMasterIdLst>
  <p:handoutMasterIdLst>
    <p:handoutMasterId r:id="rId27"/>
  </p:handoutMasterIdLst>
  <p:sldIdLst>
    <p:sldId id="271" r:id="rId2"/>
    <p:sldId id="273" r:id="rId3"/>
    <p:sldId id="266" r:id="rId4"/>
    <p:sldId id="337" r:id="rId5"/>
    <p:sldId id="263" r:id="rId6"/>
    <p:sldId id="264" r:id="rId7"/>
    <p:sldId id="272" r:id="rId8"/>
    <p:sldId id="277" r:id="rId9"/>
    <p:sldId id="329" r:id="rId10"/>
    <p:sldId id="330" r:id="rId11"/>
    <p:sldId id="331" r:id="rId12"/>
    <p:sldId id="332" r:id="rId13"/>
    <p:sldId id="333" r:id="rId14"/>
    <p:sldId id="340" r:id="rId15"/>
    <p:sldId id="341" r:id="rId16"/>
    <p:sldId id="342" r:id="rId17"/>
    <p:sldId id="343" r:id="rId18"/>
    <p:sldId id="344" r:id="rId19"/>
    <p:sldId id="339" r:id="rId20"/>
    <p:sldId id="283" r:id="rId21"/>
    <p:sldId id="308" r:id="rId22"/>
    <p:sldId id="282" r:id="rId23"/>
    <p:sldId id="312" r:id="rId24"/>
    <p:sldId id="338" r:id="rId25"/>
  </p:sldIdLst>
  <p:sldSz cx="9144000" cy="6858000" type="overhead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682" y="2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6A710-7427-4770-B603-9E5A2B5570D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5D83464-A702-4C89-BCA0-025A4C76E282}">
      <dgm:prSet phldrT="[Tekst]" custT="1"/>
      <dgm:spPr/>
      <dgm:t>
        <a:bodyPr/>
        <a:lstStyle/>
        <a:p>
          <a:r>
            <a:rPr lang="pl-PL" sz="1800" b="1" dirty="0"/>
            <a:t>Rozumienie, analizowanie </a:t>
          </a:r>
          <a:br>
            <a:rPr lang="pl-PL" sz="1800" b="1" dirty="0"/>
          </a:br>
          <a:r>
            <a:rPr lang="pl-PL" sz="1800" b="1" dirty="0"/>
            <a:t>i rozwiązywanie problemów</a:t>
          </a:r>
          <a:r>
            <a:rPr lang="pl-PL" sz="1800" dirty="0"/>
            <a:t>.</a:t>
          </a:r>
        </a:p>
      </dgm:t>
    </dgm:pt>
    <dgm:pt modelId="{972A6B9A-6C1B-44C5-A2DB-A2B039F15857}" type="parTrans" cxnId="{DEF98C07-6781-43C9-8FF3-5E8A98942E91}">
      <dgm:prSet/>
      <dgm:spPr/>
      <dgm:t>
        <a:bodyPr/>
        <a:lstStyle/>
        <a:p>
          <a:endParaRPr lang="pl-PL"/>
        </a:p>
      </dgm:t>
    </dgm:pt>
    <dgm:pt modelId="{B6FA974B-83A1-4A6A-AA8E-7F47B5A21225}" type="sibTrans" cxnId="{DEF98C07-6781-43C9-8FF3-5E8A98942E91}">
      <dgm:prSet/>
      <dgm:spPr/>
      <dgm:t>
        <a:bodyPr/>
        <a:lstStyle/>
        <a:p>
          <a:endParaRPr lang="pl-PL"/>
        </a:p>
      </dgm:t>
    </dgm:pt>
    <dgm:pt modelId="{660E6D51-42F2-4BD1-B4DD-4B6A7065EBBE}">
      <dgm:prSet phldrT="[Tekst]" custT="1"/>
      <dgm:spPr/>
      <dgm:t>
        <a:bodyPr/>
        <a:lstStyle/>
        <a:p>
          <a:r>
            <a:rPr lang="pl-PL" sz="1800" b="1" dirty="0"/>
            <a:t>Posługiwanie się komputerem, urządzeniami cyfrowymi i sieciami komputerowymi. </a:t>
          </a:r>
          <a:endParaRPr lang="pl-PL" sz="1800" dirty="0"/>
        </a:p>
      </dgm:t>
    </dgm:pt>
    <dgm:pt modelId="{9A74B059-EE29-4FE5-9EE6-FEF8CFDAB333}" type="parTrans" cxnId="{F47C1BAD-CA1A-409B-AF54-D196013AE5B6}">
      <dgm:prSet/>
      <dgm:spPr/>
      <dgm:t>
        <a:bodyPr/>
        <a:lstStyle/>
        <a:p>
          <a:endParaRPr lang="pl-PL"/>
        </a:p>
      </dgm:t>
    </dgm:pt>
    <dgm:pt modelId="{87EB2D14-9F06-452D-9F99-67C202A6931D}" type="sibTrans" cxnId="{F47C1BAD-CA1A-409B-AF54-D196013AE5B6}">
      <dgm:prSet/>
      <dgm:spPr/>
      <dgm:t>
        <a:bodyPr/>
        <a:lstStyle/>
        <a:p>
          <a:endParaRPr lang="pl-PL"/>
        </a:p>
      </dgm:t>
    </dgm:pt>
    <dgm:pt modelId="{91BFB331-A859-4306-9A48-14C0F88DC4E4}">
      <dgm:prSet phldrT="[Tekst]" custT="1"/>
      <dgm:spPr/>
      <dgm:t>
        <a:bodyPr/>
        <a:lstStyle/>
        <a:p>
          <a:r>
            <a:rPr lang="pl-PL" sz="1800" b="1" dirty="0"/>
            <a:t>Programowanie </a:t>
          </a:r>
          <a:br>
            <a:rPr lang="pl-PL" sz="1800" b="1" dirty="0"/>
          </a:br>
          <a:r>
            <a:rPr lang="pl-PL" sz="1800" b="1" dirty="0"/>
            <a:t>i rozwiązywanie problemów z wykorzystaniem komputera i innych urządzeń cyfrowych.</a:t>
          </a:r>
          <a:endParaRPr lang="pl-PL" sz="1800" dirty="0"/>
        </a:p>
      </dgm:t>
    </dgm:pt>
    <dgm:pt modelId="{3CE48A2B-96FC-47C8-9570-B57FB39E5411}" type="parTrans" cxnId="{5FCF2F69-3A42-46FE-B74D-FA4A8B42C605}">
      <dgm:prSet/>
      <dgm:spPr/>
      <dgm:t>
        <a:bodyPr/>
        <a:lstStyle/>
        <a:p>
          <a:endParaRPr lang="pl-PL"/>
        </a:p>
      </dgm:t>
    </dgm:pt>
    <dgm:pt modelId="{6A58DF06-8338-4301-8E06-92457B6B11BB}" type="sibTrans" cxnId="{5FCF2F69-3A42-46FE-B74D-FA4A8B42C605}">
      <dgm:prSet/>
      <dgm:spPr/>
      <dgm:t>
        <a:bodyPr/>
        <a:lstStyle/>
        <a:p>
          <a:endParaRPr lang="pl-PL"/>
        </a:p>
      </dgm:t>
    </dgm:pt>
    <dgm:pt modelId="{3990F789-0134-419E-B95C-BB0671540D12}">
      <dgm:prSet phldrT="[Tekst]" custT="1"/>
      <dgm:spPr/>
      <dgm:t>
        <a:bodyPr/>
        <a:lstStyle/>
        <a:p>
          <a:r>
            <a:rPr lang="pl-PL" sz="1800" b="1" dirty="0"/>
            <a:t>Rozwijanie kompetencji społecznych. </a:t>
          </a:r>
          <a:endParaRPr lang="pl-PL" sz="1800" dirty="0"/>
        </a:p>
      </dgm:t>
    </dgm:pt>
    <dgm:pt modelId="{695C9961-5C98-46CF-A59F-01AE95BBCBA7}" type="parTrans" cxnId="{1A1787B6-3541-4F0E-A681-85ADAED6F522}">
      <dgm:prSet/>
      <dgm:spPr/>
      <dgm:t>
        <a:bodyPr/>
        <a:lstStyle/>
        <a:p>
          <a:endParaRPr lang="pl-PL"/>
        </a:p>
      </dgm:t>
    </dgm:pt>
    <dgm:pt modelId="{9600E81C-7E5D-4D61-AC29-04F850FAF7CE}" type="sibTrans" cxnId="{1A1787B6-3541-4F0E-A681-85ADAED6F522}">
      <dgm:prSet/>
      <dgm:spPr/>
      <dgm:t>
        <a:bodyPr/>
        <a:lstStyle/>
        <a:p>
          <a:endParaRPr lang="pl-PL"/>
        </a:p>
      </dgm:t>
    </dgm:pt>
    <dgm:pt modelId="{01552737-8927-4C50-BFD3-DD6D944ABC87}">
      <dgm:prSet phldrT="[Tekst]" custT="1"/>
      <dgm:spPr/>
      <dgm:t>
        <a:bodyPr/>
        <a:lstStyle/>
        <a:p>
          <a:r>
            <a:rPr lang="pl-PL" sz="1800" b="1" dirty="0"/>
            <a:t>Przestrzeganie prawa i zasad bezpieczeństwa. </a:t>
          </a:r>
          <a:endParaRPr lang="pl-PL" sz="1800" dirty="0"/>
        </a:p>
      </dgm:t>
    </dgm:pt>
    <dgm:pt modelId="{9D257081-A028-45D0-B728-D32A6416807C}" type="parTrans" cxnId="{C607A9F2-6E09-4286-8587-2D1F6FA84D09}">
      <dgm:prSet/>
      <dgm:spPr/>
      <dgm:t>
        <a:bodyPr/>
        <a:lstStyle/>
        <a:p>
          <a:endParaRPr lang="pl-PL"/>
        </a:p>
      </dgm:t>
    </dgm:pt>
    <dgm:pt modelId="{AE5C4608-282F-4625-A6F2-69CE52AA7F8F}" type="sibTrans" cxnId="{C607A9F2-6E09-4286-8587-2D1F6FA84D09}">
      <dgm:prSet/>
      <dgm:spPr/>
      <dgm:t>
        <a:bodyPr/>
        <a:lstStyle/>
        <a:p>
          <a:endParaRPr lang="pl-PL"/>
        </a:p>
      </dgm:t>
    </dgm:pt>
    <dgm:pt modelId="{C50AD1F1-000B-4D68-BD34-6DC05EADEF75}" type="pres">
      <dgm:prSet presAssocID="{0806A710-7427-4770-B603-9E5A2B5570D7}" presName="compositeShape" presStyleCnt="0">
        <dgm:presLayoutVars>
          <dgm:chMax val="7"/>
          <dgm:dir/>
          <dgm:resizeHandles val="exact"/>
        </dgm:presLayoutVars>
      </dgm:prSet>
      <dgm:spPr/>
    </dgm:pt>
    <dgm:pt modelId="{CF19ED87-1B64-46B6-A04A-C4A9004556A5}" type="pres">
      <dgm:prSet presAssocID="{35D83464-A702-4C89-BCA0-025A4C76E282}" presName="circ1" presStyleLbl="vennNode1" presStyleIdx="0" presStyleCnt="5"/>
      <dgm:spPr>
        <a:solidFill>
          <a:srgbClr val="FF0000">
            <a:alpha val="50000"/>
          </a:srgbClr>
        </a:solidFill>
      </dgm:spPr>
    </dgm:pt>
    <dgm:pt modelId="{A84AFC58-E09D-42AC-930D-7348215E94B4}" type="pres">
      <dgm:prSet presAssocID="{35D83464-A702-4C89-BCA0-025A4C76E282}" presName="circ1Tx" presStyleLbl="revTx" presStyleIdx="0" presStyleCnt="0" custLinFactNeighborY="-5376">
        <dgm:presLayoutVars>
          <dgm:chMax val="0"/>
          <dgm:chPref val="0"/>
          <dgm:bulletEnabled val="1"/>
        </dgm:presLayoutVars>
      </dgm:prSet>
      <dgm:spPr/>
    </dgm:pt>
    <dgm:pt modelId="{BC42AF36-77E9-4B9B-BCF9-DE628AC3B8DF}" type="pres">
      <dgm:prSet presAssocID="{660E6D51-42F2-4BD1-B4DD-4B6A7065EBBE}" presName="circ2" presStyleLbl="vennNode1" presStyleIdx="1" presStyleCnt="5"/>
      <dgm:spPr/>
    </dgm:pt>
    <dgm:pt modelId="{DE97AA37-8BCE-4073-A538-3CF3B6FFDD34}" type="pres">
      <dgm:prSet presAssocID="{660E6D51-42F2-4BD1-B4DD-4B6A7065EBBE}" presName="circ2Tx" presStyleLbl="revTx" presStyleIdx="0" presStyleCnt="0" custScaleX="153691" custScaleY="163575" custLinFactNeighborX="-28146" custLinFactNeighborY="-6184">
        <dgm:presLayoutVars>
          <dgm:chMax val="0"/>
          <dgm:chPref val="0"/>
          <dgm:bulletEnabled val="1"/>
        </dgm:presLayoutVars>
      </dgm:prSet>
      <dgm:spPr/>
    </dgm:pt>
    <dgm:pt modelId="{F894E99C-A335-4A75-8EF9-0951FE4C4338}" type="pres">
      <dgm:prSet presAssocID="{91BFB331-A859-4306-9A48-14C0F88DC4E4}" presName="circ3" presStyleLbl="vennNode1" presStyleIdx="2" presStyleCnt="5" custLinFactNeighborX="-646" custLinFactNeighborY="442"/>
      <dgm:spPr>
        <a:solidFill>
          <a:srgbClr val="92D050">
            <a:alpha val="50000"/>
          </a:srgbClr>
        </a:solidFill>
      </dgm:spPr>
    </dgm:pt>
    <dgm:pt modelId="{E2F39FBD-6099-4F1F-9933-D794B0769F2E}" type="pres">
      <dgm:prSet presAssocID="{91BFB331-A859-4306-9A48-14C0F88DC4E4}" presName="circ3Tx" presStyleLbl="revTx" presStyleIdx="0" presStyleCnt="0" custScaleX="131617" custScaleY="176605" custLinFactNeighborX="-20466" custLinFactNeighborY="943">
        <dgm:presLayoutVars>
          <dgm:chMax val="0"/>
          <dgm:chPref val="0"/>
          <dgm:bulletEnabled val="1"/>
        </dgm:presLayoutVars>
      </dgm:prSet>
      <dgm:spPr/>
    </dgm:pt>
    <dgm:pt modelId="{996BB5F0-069A-4B80-8236-C4BF379BBF4B}" type="pres">
      <dgm:prSet presAssocID="{3990F789-0134-419E-B95C-BB0671540D12}" presName="circ4" presStyleLbl="vennNode1" presStyleIdx="3" presStyleCnt="5"/>
      <dgm:spPr>
        <a:solidFill>
          <a:srgbClr val="7030A0">
            <a:alpha val="50000"/>
          </a:srgbClr>
        </a:solidFill>
      </dgm:spPr>
    </dgm:pt>
    <dgm:pt modelId="{68377126-7544-4E6E-9085-D307363C1557}" type="pres">
      <dgm:prSet presAssocID="{3990F789-0134-419E-B95C-BB0671540D12}" presName="circ4Tx" presStyleLbl="revTx" presStyleIdx="0" presStyleCnt="0" custLinFactNeighborX="19864" custLinFactNeighborY="21675">
        <dgm:presLayoutVars>
          <dgm:chMax val="0"/>
          <dgm:chPref val="0"/>
          <dgm:bulletEnabled val="1"/>
        </dgm:presLayoutVars>
      </dgm:prSet>
      <dgm:spPr/>
    </dgm:pt>
    <dgm:pt modelId="{8089CFE2-F64D-4D91-9FE8-4BCA43868B04}" type="pres">
      <dgm:prSet presAssocID="{01552737-8927-4C50-BFD3-DD6D944ABC87}" presName="circ5" presStyleLbl="vennNode1" presStyleIdx="4" presStyleCnt="5"/>
      <dgm:spPr>
        <a:solidFill>
          <a:srgbClr val="FFFF00">
            <a:alpha val="50000"/>
          </a:srgbClr>
        </a:solidFill>
      </dgm:spPr>
    </dgm:pt>
    <dgm:pt modelId="{AEFF8E2D-F959-44A9-A36D-5A192ECBA2DC}" type="pres">
      <dgm:prSet presAssocID="{01552737-8927-4C50-BFD3-DD6D944ABC87}" presName="circ5Tx" presStyleLbl="revTx" presStyleIdx="0" presStyleCnt="0" custScaleX="134698" custLinFactNeighborX="-1166" custLinFactNeighborY="50580">
        <dgm:presLayoutVars>
          <dgm:chMax val="0"/>
          <dgm:chPref val="0"/>
          <dgm:bulletEnabled val="1"/>
        </dgm:presLayoutVars>
      </dgm:prSet>
      <dgm:spPr/>
    </dgm:pt>
  </dgm:ptLst>
  <dgm:cxnLst>
    <dgm:cxn modelId="{DEF98C07-6781-43C9-8FF3-5E8A98942E91}" srcId="{0806A710-7427-4770-B603-9E5A2B5570D7}" destId="{35D83464-A702-4C89-BCA0-025A4C76E282}" srcOrd="0" destOrd="0" parTransId="{972A6B9A-6C1B-44C5-A2DB-A2B039F15857}" sibTransId="{B6FA974B-83A1-4A6A-AA8E-7F47B5A21225}"/>
    <dgm:cxn modelId="{6B29C83F-E727-484D-B03D-CF3E4EB6F787}" type="presOf" srcId="{35D83464-A702-4C89-BCA0-025A4C76E282}" destId="{A84AFC58-E09D-42AC-930D-7348215E94B4}" srcOrd="0" destOrd="0" presId="urn:microsoft.com/office/officeart/2005/8/layout/venn1"/>
    <dgm:cxn modelId="{5FCF2F69-3A42-46FE-B74D-FA4A8B42C605}" srcId="{0806A710-7427-4770-B603-9E5A2B5570D7}" destId="{91BFB331-A859-4306-9A48-14C0F88DC4E4}" srcOrd="2" destOrd="0" parTransId="{3CE48A2B-96FC-47C8-9570-B57FB39E5411}" sibTransId="{6A58DF06-8338-4301-8E06-92457B6B11BB}"/>
    <dgm:cxn modelId="{9C0DBA57-163C-47E2-92AB-DE22587B9CEC}" type="presOf" srcId="{91BFB331-A859-4306-9A48-14C0F88DC4E4}" destId="{E2F39FBD-6099-4F1F-9933-D794B0769F2E}" srcOrd="0" destOrd="0" presId="urn:microsoft.com/office/officeart/2005/8/layout/venn1"/>
    <dgm:cxn modelId="{F47C1BAD-CA1A-409B-AF54-D196013AE5B6}" srcId="{0806A710-7427-4770-B603-9E5A2B5570D7}" destId="{660E6D51-42F2-4BD1-B4DD-4B6A7065EBBE}" srcOrd="1" destOrd="0" parTransId="{9A74B059-EE29-4FE5-9EE6-FEF8CFDAB333}" sibTransId="{87EB2D14-9F06-452D-9F99-67C202A6931D}"/>
    <dgm:cxn modelId="{1A1787B6-3541-4F0E-A681-85ADAED6F522}" srcId="{0806A710-7427-4770-B603-9E5A2B5570D7}" destId="{3990F789-0134-419E-B95C-BB0671540D12}" srcOrd="3" destOrd="0" parTransId="{695C9961-5C98-46CF-A59F-01AE95BBCBA7}" sibTransId="{9600E81C-7E5D-4D61-AC29-04F850FAF7CE}"/>
    <dgm:cxn modelId="{070CBFC9-4064-4750-9653-08A6B1216573}" type="presOf" srcId="{3990F789-0134-419E-B95C-BB0671540D12}" destId="{68377126-7544-4E6E-9085-D307363C1557}" srcOrd="0" destOrd="0" presId="urn:microsoft.com/office/officeart/2005/8/layout/venn1"/>
    <dgm:cxn modelId="{57E1B1D6-4E06-4AF7-8E1A-2DEBD0ABF0FB}" type="presOf" srcId="{0806A710-7427-4770-B603-9E5A2B5570D7}" destId="{C50AD1F1-000B-4D68-BD34-6DC05EADEF75}" srcOrd="0" destOrd="0" presId="urn:microsoft.com/office/officeart/2005/8/layout/venn1"/>
    <dgm:cxn modelId="{4181BBEF-71E9-42D3-BA1A-8D7CBD81BD90}" type="presOf" srcId="{660E6D51-42F2-4BD1-B4DD-4B6A7065EBBE}" destId="{DE97AA37-8BCE-4073-A538-3CF3B6FFDD34}" srcOrd="0" destOrd="0" presId="urn:microsoft.com/office/officeart/2005/8/layout/venn1"/>
    <dgm:cxn modelId="{C607A9F2-6E09-4286-8587-2D1F6FA84D09}" srcId="{0806A710-7427-4770-B603-9E5A2B5570D7}" destId="{01552737-8927-4C50-BFD3-DD6D944ABC87}" srcOrd="4" destOrd="0" parTransId="{9D257081-A028-45D0-B728-D32A6416807C}" sibTransId="{AE5C4608-282F-4625-A6F2-69CE52AA7F8F}"/>
    <dgm:cxn modelId="{97C07FF5-6E45-4AF3-BDA3-65B6948BEDD1}" type="presOf" srcId="{01552737-8927-4C50-BFD3-DD6D944ABC87}" destId="{AEFF8E2D-F959-44A9-A36D-5A192ECBA2DC}" srcOrd="0" destOrd="0" presId="urn:microsoft.com/office/officeart/2005/8/layout/venn1"/>
    <dgm:cxn modelId="{97D131DE-5F91-49B3-9E2F-603F7F598136}" type="presParOf" srcId="{C50AD1F1-000B-4D68-BD34-6DC05EADEF75}" destId="{CF19ED87-1B64-46B6-A04A-C4A9004556A5}" srcOrd="0" destOrd="0" presId="urn:microsoft.com/office/officeart/2005/8/layout/venn1"/>
    <dgm:cxn modelId="{A33BABB0-7FD4-48C9-A786-B33AA67A7AD6}" type="presParOf" srcId="{C50AD1F1-000B-4D68-BD34-6DC05EADEF75}" destId="{A84AFC58-E09D-42AC-930D-7348215E94B4}" srcOrd="1" destOrd="0" presId="urn:microsoft.com/office/officeart/2005/8/layout/venn1"/>
    <dgm:cxn modelId="{23F3135C-80FB-4D09-8DCD-A0EA7896B1EE}" type="presParOf" srcId="{C50AD1F1-000B-4D68-BD34-6DC05EADEF75}" destId="{BC42AF36-77E9-4B9B-BCF9-DE628AC3B8DF}" srcOrd="2" destOrd="0" presId="urn:microsoft.com/office/officeart/2005/8/layout/venn1"/>
    <dgm:cxn modelId="{F78BC9F3-D770-4ED1-932B-25050033AD28}" type="presParOf" srcId="{C50AD1F1-000B-4D68-BD34-6DC05EADEF75}" destId="{DE97AA37-8BCE-4073-A538-3CF3B6FFDD34}" srcOrd="3" destOrd="0" presId="urn:microsoft.com/office/officeart/2005/8/layout/venn1"/>
    <dgm:cxn modelId="{B8A88561-65DF-4D44-BD3B-AA2303C9A7DB}" type="presParOf" srcId="{C50AD1F1-000B-4D68-BD34-6DC05EADEF75}" destId="{F894E99C-A335-4A75-8EF9-0951FE4C4338}" srcOrd="4" destOrd="0" presId="urn:microsoft.com/office/officeart/2005/8/layout/venn1"/>
    <dgm:cxn modelId="{255FC7E1-37AD-4691-A9E5-855D03261ABF}" type="presParOf" srcId="{C50AD1F1-000B-4D68-BD34-6DC05EADEF75}" destId="{E2F39FBD-6099-4F1F-9933-D794B0769F2E}" srcOrd="5" destOrd="0" presId="urn:microsoft.com/office/officeart/2005/8/layout/venn1"/>
    <dgm:cxn modelId="{FBD488A9-EDF2-4A19-96CA-E90F9782A507}" type="presParOf" srcId="{C50AD1F1-000B-4D68-BD34-6DC05EADEF75}" destId="{996BB5F0-069A-4B80-8236-C4BF379BBF4B}" srcOrd="6" destOrd="0" presId="urn:microsoft.com/office/officeart/2005/8/layout/venn1"/>
    <dgm:cxn modelId="{EEA20D23-6527-407C-A1C6-F8D840958EEA}" type="presParOf" srcId="{C50AD1F1-000B-4D68-BD34-6DC05EADEF75}" destId="{68377126-7544-4E6E-9085-D307363C1557}" srcOrd="7" destOrd="0" presId="urn:microsoft.com/office/officeart/2005/8/layout/venn1"/>
    <dgm:cxn modelId="{AE5ABD94-8B28-4EF6-8ADB-0E46798B2629}" type="presParOf" srcId="{C50AD1F1-000B-4D68-BD34-6DC05EADEF75}" destId="{8089CFE2-F64D-4D91-9FE8-4BCA43868B04}" srcOrd="8" destOrd="0" presId="urn:microsoft.com/office/officeart/2005/8/layout/venn1"/>
    <dgm:cxn modelId="{03EC8BCA-9592-4A2B-9F10-ECD68E39765A}" type="presParOf" srcId="{C50AD1F1-000B-4D68-BD34-6DC05EADEF75}" destId="{AEFF8E2D-F959-44A9-A36D-5A192ECBA2DC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9ED87-1B64-46B6-A04A-C4A9004556A5}">
      <dsp:nvSpPr>
        <dsp:cNvPr id="0" name=""/>
        <dsp:cNvSpPr/>
      </dsp:nvSpPr>
      <dsp:spPr>
        <a:xfrm>
          <a:off x="2020572" y="1356757"/>
          <a:ext cx="1392904" cy="1392904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4AFC58-E09D-42AC-930D-7348215E94B4}">
      <dsp:nvSpPr>
        <dsp:cNvPr id="0" name=""/>
        <dsp:cNvSpPr/>
      </dsp:nvSpPr>
      <dsp:spPr>
        <a:xfrm>
          <a:off x="1909140" y="172256"/>
          <a:ext cx="1615769" cy="9352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Rozumienie, analizowanie </a:t>
          </a:r>
          <a:br>
            <a:rPr lang="pl-PL" sz="1800" b="1" kern="1200" dirty="0"/>
          </a:br>
          <a:r>
            <a:rPr lang="pl-PL" sz="1800" b="1" kern="1200" dirty="0"/>
            <a:t>i rozwiązywanie problemów</a:t>
          </a:r>
          <a:r>
            <a:rPr lang="pl-PL" sz="1800" kern="1200" dirty="0"/>
            <a:t>.</a:t>
          </a:r>
        </a:p>
      </dsp:txBody>
      <dsp:txXfrm>
        <a:off x="1909140" y="172256"/>
        <a:ext cx="1615769" cy="935236"/>
      </dsp:txXfrm>
    </dsp:sp>
    <dsp:sp modelId="{BC42AF36-77E9-4B9B-BCF9-DE628AC3B8DF}">
      <dsp:nvSpPr>
        <dsp:cNvPr id="0" name=""/>
        <dsp:cNvSpPr/>
      </dsp:nvSpPr>
      <dsp:spPr>
        <a:xfrm>
          <a:off x="2550433" y="1741596"/>
          <a:ext cx="1392904" cy="13929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97AA37-8BCE-4073-A538-3CF3B6FFDD34}">
      <dsp:nvSpPr>
        <dsp:cNvPr id="0" name=""/>
        <dsp:cNvSpPr/>
      </dsp:nvSpPr>
      <dsp:spPr>
        <a:xfrm>
          <a:off x="3257595" y="1070904"/>
          <a:ext cx="2226400" cy="16600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Posługiwanie się komputerem, urządzeniami cyfrowymi i sieciami komputerowymi. </a:t>
          </a:r>
          <a:endParaRPr lang="pl-PL" sz="1800" kern="1200" dirty="0"/>
        </a:p>
      </dsp:txBody>
      <dsp:txXfrm>
        <a:off x="3257595" y="1070904"/>
        <a:ext cx="2226400" cy="1660009"/>
      </dsp:txXfrm>
    </dsp:sp>
    <dsp:sp modelId="{F894E99C-A335-4A75-8EF9-0951FE4C4338}">
      <dsp:nvSpPr>
        <dsp:cNvPr id="0" name=""/>
        <dsp:cNvSpPr/>
      </dsp:nvSpPr>
      <dsp:spPr>
        <a:xfrm>
          <a:off x="2339186" y="2370978"/>
          <a:ext cx="1392904" cy="1392904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F39FBD-6099-4F1F-9933-D794B0769F2E}">
      <dsp:nvSpPr>
        <dsp:cNvPr id="0" name=""/>
        <dsp:cNvSpPr/>
      </dsp:nvSpPr>
      <dsp:spPr>
        <a:xfrm>
          <a:off x="3305869" y="2808296"/>
          <a:ext cx="1906631" cy="17922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Programowanie </a:t>
          </a:r>
          <a:br>
            <a:rPr lang="pl-PL" sz="1800" b="1" kern="1200" dirty="0"/>
          </a:br>
          <a:r>
            <a:rPr lang="pl-PL" sz="1800" b="1" kern="1200" dirty="0"/>
            <a:t>i rozwiązywanie problemów z wykorzystaniem komputera i innych urządzeń cyfrowych.</a:t>
          </a:r>
          <a:endParaRPr lang="pl-PL" sz="1800" kern="1200" dirty="0"/>
        </a:p>
      </dsp:txBody>
      <dsp:txXfrm>
        <a:off x="3305869" y="2808296"/>
        <a:ext cx="1906631" cy="1792241"/>
      </dsp:txXfrm>
    </dsp:sp>
    <dsp:sp modelId="{996BB5F0-069A-4B80-8236-C4BF379BBF4B}">
      <dsp:nvSpPr>
        <dsp:cNvPr id="0" name=""/>
        <dsp:cNvSpPr/>
      </dsp:nvSpPr>
      <dsp:spPr>
        <a:xfrm>
          <a:off x="1692961" y="2364822"/>
          <a:ext cx="1392904" cy="1392904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377126-7544-4E6E-9085-D307363C1557}">
      <dsp:nvSpPr>
        <dsp:cNvPr id="0" name=""/>
        <dsp:cNvSpPr/>
      </dsp:nvSpPr>
      <dsp:spPr>
        <a:xfrm>
          <a:off x="441834" y="3407396"/>
          <a:ext cx="1448620" cy="10148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Rozwijanie kompetencji społecznych. </a:t>
          </a:r>
          <a:endParaRPr lang="pl-PL" sz="1800" kern="1200" dirty="0"/>
        </a:p>
      </dsp:txBody>
      <dsp:txXfrm>
        <a:off x="441834" y="3407396"/>
        <a:ext cx="1448620" cy="1014830"/>
      </dsp:txXfrm>
    </dsp:sp>
    <dsp:sp modelId="{8089CFE2-F64D-4D91-9FE8-4BCA43868B04}">
      <dsp:nvSpPr>
        <dsp:cNvPr id="0" name=""/>
        <dsp:cNvSpPr/>
      </dsp:nvSpPr>
      <dsp:spPr>
        <a:xfrm>
          <a:off x="1490712" y="1741596"/>
          <a:ext cx="1392904" cy="1392904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FF8E2D-F959-44A9-A36D-5A192ECBA2DC}">
      <dsp:nvSpPr>
        <dsp:cNvPr id="0" name=""/>
        <dsp:cNvSpPr/>
      </dsp:nvSpPr>
      <dsp:spPr>
        <a:xfrm>
          <a:off x="-320105" y="1969551"/>
          <a:ext cx="1951263" cy="10148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Przestrzeganie prawa i zasad bezpieczeństwa. </a:t>
          </a:r>
          <a:endParaRPr lang="pl-PL" sz="1800" kern="1200" dirty="0"/>
        </a:p>
      </dsp:txBody>
      <dsp:txXfrm>
        <a:off x="-320105" y="1969551"/>
        <a:ext cx="1951263" cy="101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3938F-8932-4BA2-AAAD-A705D745120C}" type="datetimeFigureOut">
              <a:rPr lang="pl-PL" smtClean="0"/>
              <a:t>26.01.2019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B6-BE63-4B28-99CE-17C88E6E5B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3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1167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1pPr>
    <a:lvl2pPr indent="96012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2pPr>
    <a:lvl3pPr indent="192024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3pPr>
    <a:lvl4pPr indent="288036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4pPr>
    <a:lvl5pPr indent="384048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5pPr>
    <a:lvl6pPr indent="480060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6pPr>
    <a:lvl7pPr indent="576072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7pPr>
    <a:lvl8pPr indent="672084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8pPr>
    <a:lvl9pPr indent="768096" defTabSz="192024" latinLnBrk="0">
      <a:lnSpc>
        <a:spcPct val="125000"/>
      </a:lnSpc>
      <a:defRPr sz="1000">
        <a:solidFill>
          <a:schemeClr val="accent4"/>
        </a:solidFill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96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58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09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6200775" y="6381750"/>
            <a:ext cx="2133600" cy="369330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16669" algn="l" defTabSz="914114">
              <a:defRPr sz="180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1360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36054"/>
            <a:ext cx="7886700" cy="9207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34550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28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96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2051050"/>
            <a:ext cx="3886200" cy="37084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2051050"/>
            <a:ext cx="3886200" cy="37084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39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26.01.2019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1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9217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CF4BC-C487-42A4-B5E9-8DF373E0607C}" type="datetimeFigureOut">
              <a:rPr lang="pl-PL" smtClean="0"/>
              <a:pPr>
                <a:defRPr/>
              </a:pPr>
              <a:t>26.01.2019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3D08-3E10-4420-B631-D33B0190823A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209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26.01.2019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70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75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26.01.2019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15840" y="1244600"/>
            <a:ext cx="78867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2552700"/>
            <a:ext cx="78867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26.01.2019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7350" y="82457"/>
            <a:ext cx="548889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6175" y="5815585"/>
            <a:ext cx="5495446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499EC8B-24FF-47F4-8CBF-0E98764D1FA2}"/>
              </a:ext>
            </a:extLst>
          </p:cNvPr>
          <p:cNvSpPr txBox="1">
            <a:spLocks/>
          </p:cNvSpPr>
          <p:nvPr/>
        </p:nvSpPr>
        <p:spPr>
          <a:xfrm>
            <a:off x="539552" y="417170"/>
            <a:ext cx="786108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br>
              <a:rPr lang="pl-PL" sz="750" dirty="0"/>
            </a:br>
            <a:r>
              <a:rPr lang="pl-PL" sz="900" i="1" dirty="0"/>
              <a:t>DOSKONALENIE TRENERÓW WSPOMAGANIA OŚWIATY  </a:t>
            </a:r>
            <a:r>
              <a:rPr lang="pl-PL" sz="900" dirty="0"/>
              <a:t>POWR.02.10.00-00-7015/17</a:t>
            </a:r>
          </a:p>
        </p:txBody>
      </p:sp>
    </p:spTree>
    <p:extLst>
      <p:ext uri="{BB962C8B-B14F-4D97-AF65-F5344CB8AC3E}">
        <p14:creationId xmlns:p14="http://schemas.microsoft.com/office/powerpoint/2010/main" val="68460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85441" y="965199"/>
            <a:ext cx="5074558" cy="4927601"/>
          </a:xfrm>
        </p:spPr>
        <p:txBody>
          <a:bodyPr anchor="ctr">
            <a:normAutofit/>
          </a:bodyPr>
          <a:lstStyle/>
          <a:p>
            <a:pPr algn="l"/>
            <a:r>
              <a:rPr lang="pl-PL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Kształcenie informatyczne </a:t>
            </a:r>
            <a:br>
              <a:rPr lang="pl-PL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II etapie edukacyjnym</a:t>
            </a:r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9DD492-AB39-4650-A2E6-6484BEB0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268760"/>
            <a:ext cx="9108504" cy="101282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Programowanie i rozwiązywanie problemów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z wykorzystaniem komputera i innych urządzeń cyfrowych</a:t>
            </a:r>
            <a:r>
              <a:rPr lang="pl-PL" sz="36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 – klasa IV-VI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DF03FA-D28F-438A-9E01-2EE3E488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34550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dirty="0"/>
              <a:t>projektuje, tworzy i zapisuje w wizualnym języku programowania: pomysły historyjek i rozwiązania problemów, w tym proste algorytmy z wykorzystaniem poleceń sekwencyjnych, warunkowych i iteracyjnych oraz zdarzeń oraz prosty program sterujący robotem lub innym obiektem na ekranie komputera; </a:t>
            </a:r>
          </a:p>
          <a:p>
            <a:r>
              <a:rPr lang="pl-PL" dirty="0"/>
              <a:t>testuje na komputerze swoje programy pod względem zgodności z przyjętymi założeniami i ewentualnie je poprawia, objaśnia przebieg działania programów; </a:t>
            </a:r>
          </a:p>
          <a:p>
            <a:r>
              <a:rPr lang="pl-PL" dirty="0"/>
              <a:t>przygotowuje i prezentuje rozwiązania problemów, posługując się podstawowymi aplikacjami (edytor tekstu oraz grafiki, arkusz kalkulacyjny, program do tworzenia prezentacji multimedialnej) na swoim komputerze lub w chmurze, wykazując się przy tym umiejętnościami: </a:t>
            </a:r>
          </a:p>
          <a:p>
            <a:r>
              <a:rPr lang="pl-PL" dirty="0"/>
              <a:t>gromadzi, porządkuje i selekcjonuje efekty swojej pracy oraz potrzebne zasoby w komputerze lub w innych urządzeniach, a także w środowiskach wirtualnych (w chmurze).</a:t>
            </a:r>
          </a:p>
        </p:txBody>
      </p:sp>
    </p:spTree>
    <p:extLst>
      <p:ext uri="{BB962C8B-B14F-4D97-AF65-F5344CB8AC3E}">
        <p14:creationId xmlns:p14="http://schemas.microsoft.com/office/powerpoint/2010/main" val="90570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8D800-96BD-41F3-B55B-1BAC8C640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Posługiwanie się komputerem, urządzeniami cyfrowymi i sieciami komputerowymi – klasa IV-VI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3A4868-5D6B-4645-99D5-542EC2A0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98974"/>
            <a:ext cx="7886700" cy="3022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opisuje funkcje podstawowych elementów komputera i urządzeń zewnętrznych</a:t>
            </a:r>
          </a:p>
          <a:p>
            <a:r>
              <a:rPr lang="pl-PL" sz="2400" dirty="0"/>
              <a:t>wykorzystuje sieć komputerową (szkolną, sieć </a:t>
            </a:r>
            <a:r>
              <a:rPr lang="pl-PL" sz="2400" dirty="0" err="1"/>
              <a:t>internet</a:t>
            </a:r>
            <a:r>
              <a:rPr lang="pl-PL" sz="2400" dirty="0"/>
              <a:t>): </a:t>
            </a:r>
          </a:p>
          <a:p>
            <a:pPr lvl="1"/>
            <a:r>
              <a:rPr lang="pl-PL" sz="2100" dirty="0"/>
              <a:t>a) do wyszukiwania potrzebnych informacji i zasobów edukacyjnych, nawigując między stronami, </a:t>
            </a:r>
          </a:p>
          <a:p>
            <a:pPr lvl="1"/>
            <a:r>
              <a:rPr lang="pl-PL" sz="2100" dirty="0"/>
              <a:t>b) jako medium komunikacyjne, </a:t>
            </a:r>
          </a:p>
          <a:p>
            <a:pPr lvl="1"/>
            <a:r>
              <a:rPr lang="pl-PL" sz="2100" dirty="0"/>
              <a:t>c) do pracy w wirtualnym środowisku (na platformie, w chmurze), stosując się do sposobów i zasad pracy w takim środowisku, </a:t>
            </a:r>
          </a:p>
          <a:p>
            <a:pPr lvl="1"/>
            <a:r>
              <a:rPr lang="pl-PL" sz="2100" dirty="0"/>
              <a:t>d) organizuje swoje pliki w folderach umieszczonych lokalnie lub w sieci.</a:t>
            </a:r>
          </a:p>
        </p:txBody>
      </p:sp>
    </p:spTree>
    <p:extLst>
      <p:ext uri="{BB962C8B-B14F-4D97-AF65-F5344CB8AC3E}">
        <p14:creationId xmlns:p14="http://schemas.microsoft.com/office/powerpoint/2010/main" val="300866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C0C3B-5884-45CC-BC1F-2D6E9079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95" y="1054100"/>
            <a:ext cx="7886700" cy="92075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Rozwijanie kompetencji społecznych – klasa IV-VI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34E68F-B748-4071-A40C-B28EAF4D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3455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uczestniczy w zespołowym rozwiązaniu problemu posługując się technologią taką jak: poczta elektroniczna, forum, wirtualne środowisko kształcenia, dedykowany portal edukacyjny; </a:t>
            </a:r>
          </a:p>
          <a:p>
            <a:r>
              <a:rPr lang="pl-PL" sz="2400" dirty="0"/>
              <a:t>identyfikuje i docenia korzyści płynące ze współpracy nad wspólnym rozwiązywaniem problemów; </a:t>
            </a:r>
          </a:p>
          <a:p>
            <a:r>
              <a:rPr lang="pl-PL" sz="2400" dirty="0"/>
              <a:t>respektuje zasadę równości w dostępie do technologii i do informacji, w tym w dostępie do komputerów w społeczności szkolnej; </a:t>
            </a:r>
          </a:p>
          <a:p>
            <a:r>
              <a:rPr lang="pl-PL" sz="2400" dirty="0"/>
              <a:t>określa zawody i wymienia przykłady z życia codziennego, </a:t>
            </a:r>
            <a:br>
              <a:rPr lang="pl-PL" sz="2400" dirty="0"/>
            </a:br>
            <a:r>
              <a:rPr lang="pl-PL" sz="2400" dirty="0"/>
              <a:t>w których są wykorzystywane kompetencje informatyczne.</a:t>
            </a:r>
          </a:p>
        </p:txBody>
      </p:sp>
    </p:spTree>
    <p:extLst>
      <p:ext uri="{BB962C8B-B14F-4D97-AF65-F5344CB8AC3E}">
        <p14:creationId xmlns:p14="http://schemas.microsoft.com/office/powerpoint/2010/main" val="51618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16C0D6-E69C-419E-8BB1-8CC8999E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6752"/>
            <a:ext cx="7886700" cy="92075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Przestrzeganie prawa i zasad bezpieczeństwa – klasa IV-VI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6246B9-CBFD-451F-921E-81DD2482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17502"/>
            <a:ext cx="7886700" cy="3831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posługuje się technologią zgodnie z przyjętymi zasadami </a:t>
            </a:r>
            <a:br>
              <a:rPr lang="pl-PL" sz="2400" dirty="0"/>
            </a:br>
            <a:r>
              <a:rPr lang="pl-PL" sz="2400" dirty="0"/>
              <a:t>i prawem; przestrzega zasad bezpieczeństwa i higieny pracy;</a:t>
            </a:r>
          </a:p>
          <a:p>
            <a:r>
              <a:rPr lang="pl-PL" sz="2400" dirty="0"/>
              <a:t>uznaje i respektuje prawo do prywatności danych </a:t>
            </a:r>
            <a:br>
              <a:rPr lang="pl-PL" sz="2400" dirty="0"/>
            </a:br>
            <a:r>
              <a:rPr lang="pl-PL" sz="2400" dirty="0"/>
              <a:t>i informacji oraz prawo do własności intelektualnej; </a:t>
            </a:r>
          </a:p>
          <a:p>
            <a:r>
              <a:rPr lang="pl-PL" sz="2400" dirty="0"/>
              <a:t>wymienia zagrożenia związane z powszechnym dostępem do technologii oraz do informacji i opisuje metody wystrzegania się ich; </a:t>
            </a:r>
          </a:p>
          <a:p>
            <a:r>
              <a:rPr lang="pl-PL" sz="2400" dirty="0"/>
              <a:t>stosuje profilaktykę antywirusową i potrafi zabezpieczyć przed zagrożeniem komputer wraz z zawartymi w nim informacjami.</a:t>
            </a:r>
          </a:p>
        </p:txBody>
      </p:sp>
    </p:spTree>
    <p:extLst>
      <p:ext uri="{BB962C8B-B14F-4D97-AF65-F5344CB8AC3E}">
        <p14:creationId xmlns:p14="http://schemas.microsoft.com/office/powerpoint/2010/main" val="183668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847A3C-D061-4914-B8FD-F5E04DA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196752"/>
            <a:ext cx="9001000" cy="92075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  <a:sym typeface="Arial"/>
              </a:rPr>
              <a:t>Rozumienie, analizowanie i rozwiązywanie problemów </a:t>
            </a:r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– klasa VII-VIII</a:t>
            </a:r>
            <a:endParaRPr lang="pl-PL" sz="3000" b="1" dirty="0">
              <a:solidFill>
                <a:srgbClr val="002060"/>
              </a:solidFill>
              <a:uFill>
                <a:solidFill>
                  <a:schemeClr val="accent2"/>
                </a:solidFill>
              </a:uFill>
              <a:sym typeface="Arial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ADA9F6-273B-4246-8852-D4284365A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3816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000" dirty="0"/>
              <a:t>formułuje problem w postaci specyfikacji (czyli opisuje dane i wyniki) i wyróżnia kroki w algorytmicznym rozwiązywaniu problemów. Stosuje różne sposoby przedstawiania algorytmów, w tym w języku naturalnym, w postaci schematów blokowych, listy kroków; </a:t>
            </a:r>
          </a:p>
          <a:p>
            <a:r>
              <a:rPr lang="pl-PL" sz="2000" dirty="0"/>
              <a:t>stosuje przy rozwiązywaniu problemów podstawowe algorytmy</a:t>
            </a:r>
          </a:p>
          <a:p>
            <a:r>
              <a:rPr lang="pl-PL" sz="2000" dirty="0"/>
              <a:t>przedstawia sposoby reprezentowania w komputerze wartości logicznych, liczb naturalnych (system binarny), znaków (kody ASCII) i tekstów;</a:t>
            </a:r>
          </a:p>
          <a:p>
            <a:r>
              <a:rPr lang="pl-PL" sz="2000" dirty="0"/>
              <a:t>rozwija znajomość algorytmów i wykonuje eksperymenty z algorytmami, korzystając z pomocy dydaktycznych lub dostępnego oprogramowania do demonstracji działania algorytmów; </a:t>
            </a:r>
          </a:p>
          <a:p>
            <a:r>
              <a:rPr lang="pl-PL" sz="2000" dirty="0"/>
              <a:t>prezentuje przykłady zastosowań informatyki w innych dziedzinach, </a:t>
            </a:r>
            <a:br>
              <a:rPr lang="pl-PL" sz="2000" dirty="0"/>
            </a:br>
            <a:r>
              <a:rPr lang="pl-PL" sz="2000" dirty="0"/>
              <a:t>w zakresie pojęć, obiektów oraz algorytmów</a:t>
            </a:r>
          </a:p>
        </p:txBody>
      </p:sp>
    </p:spTree>
    <p:extLst>
      <p:ext uri="{BB962C8B-B14F-4D97-AF65-F5344CB8AC3E}">
        <p14:creationId xmlns:p14="http://schemas.microsoft.com/office/powerpoint/2010/main" val="386055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9DD492-AB39-4650-A2E6-6484BEB0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268760"/>
            <a:ext cx="9108504" cy="101282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Programowanie i rozwiązywanie problemów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z wykorzystaniem komputera i innych urządzeń cyfrowych </a:t>
            </a:r>
            <a:r>
              <a:rPr lang="pl-PL" sz="36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– klasa VII-VIII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DF03FA-D28F-438A-9E01-2EE3E488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98" y="2204864"/>
            <a:ext cx="7886700" cy="3672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1800" dirty="0"/>
              <a:t>projektuje, tworzy i testuje programy w procesie rozwiązywania problemów, </a:t>
            </a:r>
            <a:br>
              <a:rPr lang="pl-PL" sz="1800" dirty="0"/>
            </a:br>
            <a:r>
              <a:rPr lang="pl-PL" sz="1800" dirty="0"/>
              <a:t>w programach stosuje: instrukcje wejścia/wyjścia, wyrażenia arytmetyczne i logiczne, instrukcje warunkowe, instrukcje iteracyjne, funkcje oraz zmienne i tablice; </a:t>
            </a:r>
          </a:p>
          <a:p>
            <a:r>
              <a:rPr lang="pl-PL" sz="1800" dirty="0"/>
              <a:t>projektuje, tworzy i testuje oprogramowanie sterujące robotem lub innym obiektem na ekranie lub w rzeczywistości; </a:t>
            </a:r>
          </a:p>
          <a:p>
            <a:r>
              <a:rPr lang="pl-PL" sz="1800" dirty="0"/>
              <a:t>korzystając z aplikacji komputerowych, przygotowuje dokumenty i prezentacje, także w chmurze, na pożytek rozwiązywanych problemów i własnych prac z różnych dziedzin (przedmiotów), dostosowuje format i wygląd opracowań do ich treści i przeznaczenia, wykazując się przy tym umiejętnościami: </a:t>
            </a:r>
          </a:p>
          <a:p>
            <a:r>
              <a:rPr lang="pl-PL" sz="1800" dirty="0"/>
              <a:t>zapisuje efekty swojej pracy w różnych formatach i przygotowuje wydruki; </a:t>
            </a:r>
          </a:p>
          <a:p>
            <a:r>
              <a:rPr lang="pl-PL" sz="1800" dirty="0"/>
              <a:t>wyszukuje w sieci informacje potrzebne do realizacji wykonywanego zadania, stosując złożone postaci zapytań i korzysta z zaawansowanych możliwości wyszukiwarek.</a:t>
            </a:r>
          </a:p>
        </p:txBody>
      </p:sp>
    </p:spTree>
    <p:extLst>
      <p:ext uri="{BB962C8B-B14F-4D97-AF65-F5344CB8AC3E}">
        <p14:creationId xmlns:p14="http://schemas.microsoft.com/office/powerpoint/2010/main" val="294124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8D800-96BD-41F3-B55B-1BAC8C640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Posługiwanie się komputerem, urządzeniami cyfrowymi i sieciami komputerowymi – klasa VII-VIII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3A4868-5D6B-4645-99D5-542EC2A0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98974"/>
            <a:ext cx="7886700" cy="3022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schematycznie przedstawia budowę i funkcjonowanie sieci komputerowej, szkolnej, domowej i sieci </a:t>
            </a:r>
            <a:r>
              <a:rPr lang="pl-PL" sz="2400" dirty="0" err="1"/>
              <a:t>internet</a:t>
            </a:r>
            <a:r>
              <a:rPr lang="pl-PL" sz="2400" dirty="0"/>
              <a:t>; </a:t>
            </a:r>
          </a:p>
          <a:p>
            <a:r>
              <a:rPr lang="pl-PL" sz="2400" dirty="0"/>
              <a:t>rozwija umiejętności korzystania z różnych urządzeń do tworzenia elektronicznych wersji tekstów, obrazów, dźwięków, filmów i animacji; </a:t>
            </a:r>
          </a:p>
          <a:p>
            <a:r>
              <a:rPr lang="pl-PL" sz="2400" dirty="0"/>
              <a:t>poprawnie posługuje się terminologią związaną z informatyką i technologią.</a:t>
            </a:r>
          </a:p>
        </p:txBody>
      </p:sp>
    </p:spTree>
    <p:extLst>
      <p:ext uri="{BB962C8B-B14F-4D97-AF65-F5344CB8AC3E}">
        <p14:creationId xmlns:p14="http://schemas.microsoft.com/office/powerpoint/2010/main" val="281486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C0C3B-5884-45CC-BC1F-2D6E9079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Rozwijanie kompetencji społecznych – klasa VII-VIII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34E68F-B748-4071-A40C-B28EAF4D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bierze udział w różnych formach współpracy, jak: programowanie </a:t>
            </a:r>
            <a:br>
              <a:rPr lang="pl-PL" sz="2400" dirty="0"/>
            </a:br>
            <a:r>
              <a:rPr lang="pl-PL" sz="2400" dirty="0"/>
              <a:t>w parach lub w zespole, realizacja projektów, uczestnictwo </a:t>
            </a:r>
            <a:br>
              <a:rPr lang="pl-PL" sz="2400" dirty="0"/>
            </a:br>
            <a:r>
              <a:rPr lang="pl-PL" sz="2400" dirty="0"/>
              <a:t>w zorganizowanej grupie uczących się, projektuje, tworzy i prezentuje efekty wspólnej pracy; </a:t>
            </a:r>
          </a:p>
          <a:p>
            <a:r>
              <a:rPr lang="pl-PL" sz="2400" dirty="0"/>
              <a:t>ocenia krytycznie informacje i ich źródła, w szczególności w sieci, pod względem rzetelności i wiarygodności w odniesieniu do rzeczywistych sytuacji, docenia znaczenie otwartych zasobów w sieci i korzysta z nich; </a:t>
            </a:r>
          </a:p>
          <a:p>
            <a:r>
              <a:rPr lang="pl-PL" sz="2400" dirty="0"/>
              <a:t>przedstawia główne etapy w historycznym rozwoju informatyki </a:t>
            </a:r>
            <a:br>
              <a:rPr lang="pl-PL" sz="2400" dirty="0"/>
            </a:br>
            <a:r>
              <a:rPr lang="pl-PL" sz="2400" dirty="0"/>
              <a:t>i technologii; </a:t>
            </a:r>
          </a:p>
          <a:p>
            <a:r>
              <a:rPr lang="pl-PL" sz="2400" dirty="0"/>
              <a:t>określa zakres kompetencji informatycznych, niezbędnych do wykonywania różnych zawodów, rozważa i dyskutuje wybór dalszego </a:t>
            </a:r>
            <a:br>
              <a:rPr lang="pl-PL" sz="2400" dirty="0"/>
            </a:br>
            <a:r>
              <a:rPr lang="pl-PL" sz="2400" dirty="0"/>
              <a:t>i pogłębionego kształcenia, również w zakresie informatyki.</a:t>
            </a:r>
          </a:p>
        </p:txBody>
      </p:sp>
    </p:spTree>
    <p:extLst>
      <p:ext uri="{BB962C8B-B14F-4D97-AF65-F5344CB8AC3E}">
        <p14:creationId xmlns:p14="http://schemas.microsoft.com/office/powerpoint/2010/main" val="292931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16C0D6-E69C-419E-8BB1-8CC8999E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Przestrzeganie prawa i zasad bezpieczeństwa – klasa VII-VIII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6246B9-CBFD-451F-921E-81DD2482A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opisuje kwestie etyczne związane z wykorzystaniem komputerów i sieci komputerowych, takie jak: bezpieczeństwo, cyfrowa tożsamość, prywatność, własność intelektualna, równy dostęp do informacji i dzielenie się informacją; </a:t>
            </a:r>
          </a:p>
          <a:p>
            <a:r>
              <a:rPr lang="pl-PL" sz="2400" dirty="0"/>
              <a:t>postępuje etycznie w pracy z informacjami; </a:t>
            </a:r>
          </a:p>
          <a:p>
            <a:r>
              <a:rPr lang="pl-PL" sz="2400" dirty="0"/>
              <a:t>rozróżnia typy licencji na oprogramowanie oraz na zasoby </a:t>
            </a:r>
            <a:br>
              <a:rPr lang="pl-PL" sz="2400" dirty="0"/>
            </a:br>
            <a:r>
              <a:rPr lang="pl-PL" sz="2400" dirty="0"/>
              <a:t>w sieci.</a:t>
            </a:r>
          </a:p>
        </p:txBody>
      </p:sp>
    </p:spTree>
    <p:extLst>
      <p:ext uri="{BB962C8B-B14F-4D97-AF65-F5344CB8AC3E}">
        <p14:creationId xmlns:p14="http://schemas.microsoft.com/office/powerpoint/2010/main" val="241141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A0054-47B0-42E0-9817-28D252BE8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6858000" cy="3672407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2060"/>
                </a:solidFill>
              </a:rPr>
              <a:t>Zastosowanie wybranych środków dydaktycznych 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i programów dla potrzeb kształtowania kompetencji informatycznych na II etapie kształcenia</a:t>
            </a:r>
          </a:p>
        </p:txBody>
      </p:sp>
    </p:spTree>
    <p:extLst>
      <p:ext uri="{BB962C8B-B14F-4D97-AF65-F5344CB8AC3E}">
        <p14:creationId xmlns:p14="http://schemas.microsoft.com/office/powerpoint/2010/main" val="174495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Nowa podstawa programowa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obejmuje treści "nowe" dla każdego etapu edukacyjnego,</a:t>
            </a:r>
          </a:p>
          <a:p>
            <a:r>
              <a:rPr lang="pl-PL" sz="2400" dirty="0"/>
              <a:t>zwraca uwagę na poszanowanie prawa i zachowania bezpieczeństwa</a:t>
            </a:r>
          </a:p>
          <a:p>
            <a:r>
              <a:rPr lang="pl-PL" sz="2400" dirty="0"/>
              <a:t>motywuje do dzielenia się wiedzą</a:t>
            </a:r>
          </a:p>
          <a:p>
            <a:r>
              <a:rPr lang="pl-PL" sz="2400" dirty="0"/>
              <a:t>ukazuje podejście metodyczne w celu kształtowania kompetencji społecznych</a:t>
            </a:r>
          </a:p>
          <a:p>
            <a:r>
              <a:rPr lang="pl-PL" sz="2400" dirty="0"/>
              <a:t>uwzględnia konieczność indywidualizacji procesu kształcenia informatycznego</a:t>
            </a:r>
          </a:p>
        </p:txBody>
      </p:sp>
    </p:spTree>
    <p:extLst>
      <p:ext uri="{BB962C8B-B14F-4D97-AF65-F5344CB8AC3E}">
        <p14:creationId xmlns:p14="http://schemas.microsoft.com/office/powerpoint/2010/main" val="103118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029389"/>
            <a:ext cx="4630794" cy="284347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3748390"/>
            <a:ext cx="91440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indent="-39687" defTabSz="914400"/>
            <a:r>
              <a:rPr lang="pl-PL" sz="2400" dirty="0" err="1"/>
              <a:t>Scottie</a:t>
            </a:r>
            <a:r>
              <a:rPr lang="pl-PL" sz="2400" dirty="0"/>
              <a:t> GO nie jest aplikacją do nauki algorytmiki i kodowania. Jego główny bohater kosmita awaryjnie ląduje na boisku szkolnym. Projektowane przez uczniów algorytmy mają pomóc </a:t>
            </a:r>
            <a:r>
              <a:rPr lang="pl-PL" sz="2400" dirty="0" err="1"/>
              <a:t>Scottiemu</a:t>
            </a:r>
            <a:r>
              <a:rPr lang="pl-PL" sz="2400" dirty="0"/>
              <a:t>. Jest to więc multimedialna, fabularna gra edukacyjna wykorzystująca do kodowania realne, wygodne i przyjazne klocki.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sym typeface="Arial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4" t="46389" r="46396" b="41580"/>
          <a:stretch/>
        </p:blipFill>
        <p:spPr>
          <a:xfrm>
            <a:off x="5076056" y="1700808"/>
            <a:ext cx="3377129" cy="18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031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 idx="4294967295"/>
          </p:nvPr>
        </p:nvSpPr>
        <p:spPr>
          <a:xfrm>
            <a:off x="279407" y="1700808"/>
            <a:ext cx="2780425" cy="2074862"/>
          </a:xfrm>
        </p:spPr>
        <p:txBody>
          <a:bodyPr>
            <a:normAutofit/>
          </a:bodyPr>
          <a:lstStyle/>
          <a:p>
            <a:r>
              <a:rPr lang="pl-PL" altLang="pl-PL" sz="3200" b="1" dirty="0">
                <a:solidFill>
                  <a:srgbClr val="002060"/>
                </a:solidFill>
              </a:rPr>
              <a:t>Programowanie w środowisku </a:t>
            </a:r>
            <a:r>
              <a:rPr lang="pl-PL" altLang="pl-PL" sz="3200" b="1" dirty="0" err="1">
                <a:solidFill>
                  <a:srgbClr val="002060"/>
                </a:solidFill>
              </a:rPr>
              <a:t>Scratch</a:t>
            </a:r>
            <a:endParaRPr lang="pl-PL" altLang="pl-PL" sz="3200" b="1" dirty="0">
              <a:solidFill>
                <a:srgbClr val="00206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5739979" cy="38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4907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9947"/>
            <a:ext cx="6356123" cy="357462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61208"/>
            <a:ext cx="3972558" cy="132418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42203" y="4807473"/>
            <a:ext cx="850626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indent="-39687" defTabSz="914400"/>
            <a:r>
              <a:rPr lang="pl-PL" sz="2400" dirty="0" err="1"/>
              <a:t>BeCreo</a:t>
            </a:r>
            <a:r>
              <a:rPr lang="pl-PL" sz="2400" dirty="0"/>
              <a:t> to wyjątkowy modułowy zestaw do nauki podstaw programowania, robotyki, mechatroniki. 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2514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9512" y="1988840"/>
            <a:ext cx="3240360" cy="2074862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Programowanie robotów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z klocków z Lego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16832"/>
            <a:ext cx="4949557" cy="40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15223"/>
      </p:ext>
    </p:extLst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C9CEC1-CB6A-4EC4-A73E-ECCCEDC3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212976"/>
            <a:ext cx="7886700" cy="165618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Prezentacja została przygotowana na podstawie: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Podstawa programowa kształcenia ogólnego z </a:t>
            </a:r>
            <a:r>
              <a:rPr lang="pl-PL" dirty="0" err="1"/>
              <a:t>kompentarzem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/>
              <a:t>Szkoła podstawowa. Informatyka, ORE</a:t>
            </a:r>
          </a:p>
        </p:txBody>
      </p:sp>
    </p:spTree>
    <p:extLst>
      <p:ext uri="{BB962C8B-B14F-4D97-AF65-F5344CB8AC3E}">
        <p14:creationId xmlns:p14="http://schemas.microsoft.com/office/powerpoint/2010/main" val="93463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886700" cy="920750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Cechy podstawy programowej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spiralność treści w poszczególnych etapach kształcenia</a:t>
            </a:r>
          </a:p>
          <a:p>
            <a:r>
              <a:rPr lang="pl-PL" sz="2800" dirty="0"/>
              <a:t>spójność poszczególnych bloków treściowych</a:t>
            </a:r>
          </a:p>
          <a:p>
            <a:r>
              <a:rPr lang="pl-PL" sz="2800" dirty="0"/>
              <a:t>spojrzenie na strony problemu, nie narzędzia</a:t>
            </a:r>
          </a:p>
          <a:p>
            <a:r>
              <a:rPr lang="pl-PL" sz="2800" dirty="0"/>
              <a:t>spójność z innymi przedmiotami kształcenia</a:t>
            </a:r>
          </a:p>
          <a:p>
            <a:r>
              <a:rPr lang="pl-PL" sz="2800" dirty="0"/>
              <a:t>wspierająca rozwój kreatywności</a:t>
            </a:r>
          </a:p>
          <a:p>
            <a:r>
              <a:rPr lang="pl-PL" sz="2800" dirty="0"/>
              <a:t>wymuszająca indywidualizację procesu kształcenia</a:t>
            </a:r>
          </a:p>
        </p:txBody>
      </p:sp>
    </p:spTree>
    <p:extLst>
      <p:ext uri="{BB962C8B-B14F-4D97-AF65-F5344CB8AC3E}">
        <p14:creationId xmlns:p14="http://schemas.microsoft.com/office/powerpoint/2010/main" val="384765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F840DC-EA2E-4891-B2D5-DE21B74F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Założenia kształcenia informatycznego w nowej podstawie programowej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D2639D-95F2-43B0-8276-0A6880DC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64904"/>
            <a:ext cx="7886700" cy="345502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Kształcenie informatyczne ma na celu m.in.:</a:t>
            </a:r>
          </a:p>
          <a:p>
            <a:pPr lvl="0"/>
            <a:r>
              <a:rPr lang="pl-PL" i="1" dirty="0"/>
              <a:t>rozwijanie kompetencji takich jak: kreatywność, innowacyjność i przedsiębiorczość; </a:t>
            </a:r>
            <a:endParaRPr lang="pl-PL" dirty="0"/>
          </a:p>
          <a:p>
            <a:pPr lvl="0"/>
            <a:r>
              <a:rPr lang="pl-PL" i="1" dirty="0"/>
              <a:t>rozwijanie umiejętności krytycznego i logicznego myślenia, rozumowania, argumentowania i wnioskowania. </a:t>
            </a:r>
            <a:endParaRPr lang="pl-PL" dirty="0"/>
          </a:p>
          <a:p>
            <a:pPr lvl="0"/>
            <a:r>
              <a:rPr lang="pl-PL" i="1" dirty="0"/>
              <a:t>kreatywnego rozwiązywania problemów z różnych dziedzin, ze świadomym wykorzystaniem metod i narzędzi wywodzących się z informatyki, w tym programowania.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081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05137" y="3848942"/>
            <a:ext cx="2928938" cy="118745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cs typeface="Arial"/>
                <a:sym typeface="Arial"/>
              </a:rPr>
              <a:t>Treści informatyczne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35683" y="1440079"/>
            <a:ext cx="3726414" cy="1520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r>
              <a:rPr lang="pl-PL" sz="2400" dirty="0"/>
              <a:t>Poznanie praw i zasad budowania algorytmów, składni języka programowania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1932013" y="3406458"/>
            <a:ext cx="378042" cy="442484"/>
          </a:xfrm>
          <a:prstGeom prst="downArrow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337943" y="1624745"/>
            <a:ext cx="1654504" cy="1151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pPr algn="r"/>
            <a:r>
              <a:rPr lang="pl-PL" sz="2400" dirty="0"/>
              <a:t>Realizacja zadań, projektów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6836484" y="3429000"/>
            <a:ext cx="405045" cy="449270"/>
          </a:xfrm>
          <a:prstGeom prst="downArrow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5828529" y="3744426"/>
            <a:ext cx="3201132" cy="167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pl-PL" sz="2400" dirty="0"/>
              <a:t>Treści kształcenia różnych przedmiotów</a:t>
            </a:r>
          </a:p>
        </p:txBody>
      </p:sp>
      <p:sp>
        <p:nvSpPr>
          <p:cNvPr id="10" name="Strzałka w lewo i prawo 9"/>
          <p:cNvSpPr/>
          <p:nvPr/>
        </p:nvSpPr>
        <p:spPr>
          <a:xfrm>
            <a:off x="2627784" y="2234302"/>
            <a:ext cx="3807423" cy="3020247"/>
          </a:xfrm>
          <a:prstGeom prst="leftRight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scalanie działań 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nauczyciel informatyki i inni nauczyciele</a:t>
            </a:r>
          </a:p>
        </p:txBody>
      </p:sp>
    </p:spTree>
    <p:extLst>
      <p:ext uri="{BB962C8B-B14F-4D97-AF65-F5344CB8AC3E}">
        <p14:creationId xmlns:p14="http://schemas.microsoft.com/office/powerpoint/2010/main" val="16695162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6274919"/>
              </p:ext>
            </p:extLst>
          </p:nvPr>
        </p:nvGraphicFramePr>
        <p:xfrm>
          <a:off x="3203848" y="1022248"/>
          <a:ext cx="5571619" cy="481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83568" y="1340768"/>
            <a:ext cx="4176464" cy="1458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r>
              <a:rPr lang="pl-PL" sz="2300" b="1" dirty="0">
                <a:solidFill>
                  <a:srgbClr val="002060"/>
                </a:solidFill>
              </a:rPr>
              <a:t>Całościowe spojrzenie na podstawę programową jako przenikające się wzajemnie obszary kształcenia</a:t>
            </a:r>
          </a:p>
        </p:txBody>
      </p:sp>
    </p:spTree>
    <p:extLst>
      <p:ext uri="{BB962C8B-B14F-4D97-AF65-F5344CB8AC3E}">
        <p14:creationId xmlns:p14="http://schemas.microsoft.com/office/powerpoint/2010/main" val="9417287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ia\AppData\Local\Microsoft\Windows\INetCache\IE\5E69GS9F\tornado-303208_960_72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76" y="2204864"/>
            <a:ext cx="3511271" cy="26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95536" y="1268760"/>
            <a:ext cx="8229600" cy="2074863"/>
          </a:xfrm>
          <a:prstGeom prst="rect">
            <a:avLst/>
          </a:prstGeom>
        </p:spPr>
        <p:txBody>
          <a:bodyPr/>
          <a:lstStyle>
            <a:lvl1pPr marL="0" marR="0" indent="0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  <a:lvl6pPr marL="0" marR="0" indent="192024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6pPr>
            <a:lvl7pPr marL="0" marR="0" indent="384048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7pPr>
            <a:lvl8pPr marL="0" marR="0" indent="576072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8pPr>
            <a:lvl9pPr marL="0" marR="0" indent="768096" algn="ctr" defTabSz="3840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pl-PL" sz="3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Spiralność treści kształcenia informatycznego</a:t>
            </a:r>
          </a:p>
        </p:txBody>
      </p:sp>
      <p:sp>
        <p:nvSpPr>
          <p:cNvPr id="2" name="Strzałka w górę 1"/>
          <p:cNvSpPr/>
          <p:nvPr/>
        </p:nvSpPr>
        <p:spPr>
          <a:xfrm>
            <a:off x="2195736" y="1989276"/>
            <a:ext cx="431651" cy="3168352"/>
          </a:xfrm>
          <a:prstGeom prst="up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4800" b="0" i="0" u="none" strike="noStrike" cap="none" spc="0" normalizeH="0" baseline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 rot="16200000">
            <a:off x="-390870" y="3214928"/>
            <a:ext cx="347926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etapy edukacyjne</a:t>
            </a:r>
          </a:p>
        </p:txBody>
      </p:sp>
    </p:spTree>
    <p:extLst>
      <p:ext uri="{BB962C8B-B14F-4D97-AF65-F5344CB8AC3E}">
        <p14:creationId xmlns:p14="http://schemas.microsoft.com/office/powerpoint/2010/main" val="14634410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86368" y="3586234"/>
            <a:ext cx="25922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Porządkowanie</a:t>
            </a:r>
          </a:p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/>
              <a:t>informacji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91680" y="1066283"/>
            <a:ext cx="615553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9687" indent="-39687" defTabSz="914400"/>
            <a:r>
              <a:rPr lang="pl-PL" sz="3600" b="1" dirty="0"/>
              <a:t>Rozumienie, analizowanie </a:t>
            </a:r>
          </a:p>
          <a:p>
            <a:pPr marL="39687" indent="-39687" defTabSz="914400"/>
            <a:r>
              <a:rPr lang="pl-PL" sz="3600" b="1" dirty="0"/>
              <a:t>i rozwiązywanie problemów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sym typeface="Arial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3375484" y="3822196"/>
            <a:ext cx="1233822" cy="605294"/>
          </a:xfrm>
          <a:prstGeom prst="rightArrow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4800" b="0" i="0" u="none" strike="noStrike" cap="none" spc="0" normalizeH="0" baseline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78916" y="3586234"/>
            <a:ext cx="368370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>
                  <a:solidFill>
                    <a:schemeClr val="accent4"/>
                  </a:solidFill>
                </a:uFill>
                <a:sym typeface="Arial"/>
              </a:rPr>
              <a:t>Indywidualne i zespołowe </a:t>
            </a:r>
          </a:p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/>
              <a:t>myślenie </a:t>
            </a:r>
            <a:r>
              <a:rPr lang="pl-PL" sz="2400" dirty="0" err="1"/>
              <a:t>komputacyjne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>
                <a:solidFill>
                  <a:schemeClr val="accent4"/>
                </a:solidFill>
              </a:uFill>
              <a:sym typeface="Arial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7584" y="2440869"/>
            <a:ext cx="206306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I etap </a:t>
            </a:r>
          </a:p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edukacyjny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08104" y="2449369"/>
            <a:ext cx="206306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III etap </a:t>
            </a:r>
          </a:p>
          <a:p>
            <a:pPr marL="39687" marR="0" indent="-39687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edukacyjny</a:t>
            </a:r>
          </a:p>
        </p:txBody>
      </p:sp>
    </p:spTree>
    <p:extLst>
      <p:ext uri="{BB962C8B-B14F-4D97-AF65-F5344CB8AC3E}">
        <p14:creationId xmlns:p14="http://schemas.microsoft.com/office/powerpoint/2010/main" val="18398432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847A3C-D061-4914-B8FD-F5E04DA5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  <a:sym typeface="Arial"/>
              </a:rPr>
              <a:t>Rozumienie, analizowanie i rozwiązywanie problemów </a:t>
            </a:r>
            <a:r>
              <a:rPr lang="pl-PL" sz="3000" b="1" dirty="0">
                <a:solidFill>
                  <a:srgbClr val="002060"/>
                </a:solidFill>
                <a:uFill>
                  <a:solidFill>
                    <a:schemeClr val="accent2"/>
                  </a:solidFill>
                </a:uFill>
              </a:rPr>
              <a:t>– klasa IV-VI</a:t>
            </a:r>
            <a:endParaRPr lang="pl-PL" sz="3000" b="1" dirty="0">
              <a:solidFill>
                <a:srgbClr val="002060"/>
              </a:solidFill>
              <a:uFill>
                <a:solidFill>
                  <a:schemeClr val="accent2"/>
                </a:solidFill>
              </a:uFill>
              <a:sym typeface="Arial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ADA9F6-273B-4246-8852-D4284365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Arial"/>
                <a:ea typeface="Arial"/>
                <a:cs typeface="Arial"/>
                <a:sym typeface="Arial"/>
              </a:rPr>
              <a:t>Uczeń:</a:t>
            </a:r>
          </a:p>
          <a:p>
            <a:r>
              <a:rPr lang="pl-PL" sz="2400" dirty="0"/>
              <a:t>tworzy i porządkuje w postaci sekwencji (liniowo) lub drzewa (nieliniowo) informacje, </a:t>
            </a:r>
          </a:p>
          <a:p>
            <a:r>
              <a:rPr lang="pl-PL" sz="2400" dirty="0"/>
              <a:t>formułuje i zapisuje polecenia w postaci algorytmów,</a:t>
            </a:r>
          </a:p>
          <a:p>
            <a:r>
              <a:rPr lang="pl-PL" sz="2400" dirty="0"/>
              <a:t>w algorytmicznym rozwiązywaniu problemu wyróżnia podstawowe kroki: określenie problemu i celu do osiągnięcia, analiza sytuacji problemowej, opracowanie rozwiązania, sprawdzenie rozwiązania problemu dla przykładowych danych, zapisanie rozwiązania w postaci schematu lub programu.</a:t>
            </a:r>
          </a:p>
        </p:txBody>
      </p:sp>
    </p:spTree>
    <p:extLst>
      <p:ext uri="{BB962C8B-B14F-4D97-AF65-F5344CB8AC3E}">
        <p14:creationId xmlns:p14="http://schemas.microsoft.com/office/powerpoint/2010/main" val="4097779011"/>
      </p:ext>
    </p:extLst>
  </p:cSld>
  <p:clrMapOvr>
    <a:masterClrMapping/>
  </p:clrMapOvr>
</p:sld>
</file>

<file path=ppt/theme/theme1.xml><?xml version="1.0" encoding="utf-8"?>
<a:theme xmlns:a="http://schemas.openxmlformats.org/drawingml/2006/main" name="bloom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39687" marR="0" indent="-39687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>
              <a:solidFill>
                <a:schemeClr val="accent4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39687" marR="0" indent="-39687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>
              <a:solidFill>
                <a:schemeClr val="accent4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bloom2</Template>
  <TotalTime>2787</TotalTime>
  <Words>916</Words>
  <Application>Microsoft Office PowerPoint</Application>
  <PresentationFormat>Rzutnik</PresentationFormat>
  <Paragraphs>112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Avenir Roman</vt:lpstr>
      <vt:lpstr>Calibri</vt:lpstr>
      <vt:lpstr>Calibri Light</vt:lpstr>
      <vt:lpstr>bloom2</vt:lpstr>
      <vt:lpstr>Kształcenie informatyczne  w II etapie edukacyjnym</vt:lpstr>
      <vt:lpstr>Nowa podstawa programowa</vt:lpstr>
      <vt:lpstr>Cechy podstawy programowej</vt:lpstr>
      <vt:lpstr>Założenia kształcenia informatycznego w nowej podstawie programowej</vt:lpstr>
      <vt:lpstr>Treści informatyczne</vt:lpstr>
      <vt:lpstr>Prezentacja programu PowerPoint</vt:lpstr>
      <vt:lpstr>Prezentacja programu PowerPoint</vt:lpstr>
      <vt:lpstr>Prezentacja programu PowerPoint</vt:lpstr>
      <vt:lpstr>Rozumienie, analizowanie i rozwiązywanie problemów – klasa IV-VI</vt:lpstr>
      <vt:lpstr>Programowanie i rozwiązywanie problemów  z wykorzystaniem komputera i innych urządzeń cyfrowych – klasa IV-VI</vt:lpstr>
      <vt:lpstr>Posługiwanie się komputerem, urządzeniami cyfrowymi i sieciami komputerowymi – klasa IV-VI</vt:lpstr>
      <vt:lpstr>Rozwijanie kompetencji społecznych – klasa IV-VI</vt:lpstr>
      <vt:lpstr>Przestrzeganie prawa i zasad bezpieczeństwa – klasa IV-VI</vt:lpstr>
      <vt:lpstr>Rozumienie, analizowanie i rozwiązywanie problemów – klasa VII-VIII</vt:lpstr>
      <vt:lpstr>Programowanie i rozwiązywanie problemów  z wykorzystaniem komputera i innych urządzeń cyfrowych – klasa VII-VIII</vt:lpstr>
      <vt:lpstr>Posługiwanie się komputerem, urządzeniami cyfrowymi i sieciami komputerowymi – klasa VII-VIII</vt:lpstr>
      <vt:lpstr>Rozwijanie kompetencji społecznych – klasa VII-VIII</vt:lpstr>
      <vt:lpstr>Przestrzeganie prawa i zasad bezpieczeństwa – klasa VII-VIII</vt:lpstr>
      <vt:lpstr>Zastosowanie wybranych środków dydaktycznych  i programów dla potrzeb kształtowania kompetencji informatycznych na II etapie kształcenia</vt:lpstr>
      <vt:lpstr>Prezentacja programu PowerPoint</vt:lpstr>
      <vt:lpstr>Programowanie w środowisku Scratch</vt:lpstr>
      <vt:lpstr>Prezentacja programu PowerPoint</vt:lpstr>
      <vt:lpstr>Programowanie robotów  z klocków z Lego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</dc:creator>
  <cp:lastModifiedBy>Anna Koludo</cp:lastModifiedBy>
  <cp:revision>62</cp:revision>
  <cp:lastPrinted>2016-06-16T10:33:55Z</cp:lastPrinted>
  <dcterms:modified xsi:type="dcterms:W3CDTF">2019-01-26T09:52:08Z</dcterms:modified>
</cp:coreProperties>
</file>